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6" r:id="rId4"/>
    <p:sldId id="256" r:id="rId5"/>
    <p:sldId id="264" r:id="rId6"/>
    <p:sldId id="263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7417" autoAdjust="0"/>
  </p:normalViewPr>
  <p:slideViewPr>
    <p:cSldViewPr snapToGrid="0">
      <p:cViewPr varScale="1">
        <p:scale>
          <a:sx n="161" d="100"/>
          <a:sy n="161" d="100"/>
        </p:scale>
        <p:origin x="260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9636D0A-09AA-4590-9793-B663A8C83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1C46A3-105B-4902-994B-55B06E537AE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1.jpe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2" r="3896" b="-265"/>
          <a:stretch>
            <a:fillRect/>
          </a:stretch>
        </p:blipFill>
        <p:spPr>
          <a:xfrm>
            <a:off x="0" y="0"/>
            <a:ext cx="12192000" cy="696277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7442941" y="3975100"/>
            <a:ext cx="24688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" panose="020B0509020102050004" charset="0"/>
              </a:rPr>
              <a:t> </a:t>
            </a:r>
            <a:r>
              <a:rPr lang="zh-CN" altLang="en-US" sz="3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" panose="020B0509020102050004" charset="0"/>
                <a:sym typeface="+mn-ea"/>
              </a:rPr>
              <a:t>1</a:t>
            </a:r>
            <a:r>
              <a:rPr lang="en-US" altLang="zh-CN" sz="3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" panose="020B0509020102050004" charset="0"/>
                <a:sym typeface="+mn-ea"/>
              </a:rPr>
              <a:t>0</a:t>
            </a:r>
            <a:r>
              <a:rPr lang="zh-CN" altLang="en-US" sz="3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" panose="020B0509020102050004" charset="0"/>
                <a:sym typeface="+mn-ea"/>
              </a:rPr>
              <a:t>.3</a:t>
            </a:r>
            <a:r>
              <a:rPr lang="en-US" altLang="zh-CN" sz="3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" panose="020B0509020102050004" charset="0"/>
                <a:sym typeface="+mn-ea"/>
              </a:rPr>
              <a:t>2</a:t>
            </a:r>
            <a:r>
              <a:rPr lang="zh-CN" altLang="en-US" sz="3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" panose="020B0509020102050004" charset="0"/>
                <a:sym typeface="+mn-ea"/>
              </a:rPr>
              <a:t> Kg</a:t>
            </a:r>
            <a:r>
              <a:rPr lang="zh-CN" altLang="en-US" sz="3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" panose="020B0509020102050004" charset="0"/>
              </a:rPr>
              <a:t> </a:t>
            </a:r>
            <a:endParaRPr lang="zh-CN" altLang="en-US" sz="3000" b="1" dirty="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atin typeface="JetBrains Mono" panose="020B0509020102050004" charset="0"/>
              <a:ea typeface="思源黑体" panose="020B0500000000000000" charset="-122"/>
              <a:cs typeface="JetBrains Mono" panose="020B050902010205000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7671541" y="5743575"/>
            <a:ext cx="20116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  <a:sym typeface="+mn-ea"/>
              </a:rPr>
              <a:t>8.09</a:t>
            </a:r>
            <a:r>
              <a:rPr lang="zh-CN" altLang="en-US" sz="3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  <a:sym typeface="+mn-ea"/>
              </a:rPr>
              <a:t> Kg </a:t>
            </a:r>
            <a:endParaRPr lang="zh-CN" altLang="en-US" sz="3000" b="1" dirty="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atin typeface="JetBrains Mono" panose="020B0509020102050004" charset="0"/>
              <a:ea typeface="思源黑体" panose="020B0500000000000000" charset="-122"/>
              <a:cs typeface="JetBrains Mono NL ExtraBold" panose="02000009000000000000" pitchFamily="49" charset="0"/>
              <a:sym typeface="+mn-ea"/>
            </a:endParaRPr>
          </a:p>
        </p:txBody>
      </p:sp>
      <p:sp>
        <p:nvSpPr>
          <p:cNvPr id="22" name="Text 0"/>
          <p:cNvSpPr/>
          <p:nvPr/>
        </p:nvSpPr>
        <p:spPr>
          <a:xfrm>
            <a:off x="6449060" y="511175"/>
            <a:ext cx="5066030" cy="3011170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/>
          <a:lstStyle/>
          <a:p>
            <a:pPr marL="0" indent="0" algn="l">
              <a:lnSpc>
                <a:spcPct val="150000"/>
              </a:lnSpc>
              <a:buNone/>
            </a:pPr>
            <a:r>
              <a:rPr lang="zh-CN" altLang="en-US" sz="6600" b="1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</a:rPr>
              <a:t>远算</a:t>
            </a:r>
            <a:r>
              <a:rPr lang="zh-CN" altLang="en-US" sz="6600" b="1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+mn-ea"/>
              </a:rPr>
              <a:t>开源</a:t>
            </a:r>
            <a:r>
              <a:rPr lang="zh-CN" altLang="en-US" sz="6600" b="1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</a:rPr>
              <a:t>车轮</a:t>
            </a:r>
            <a:endParaRPr lang="zh-CN" altLang="en-US" sz="6000" b="1" dirty="0">
              <a:gradFill>
                <a:gsLst>
                  <a:gs pos="0">
                    <a:schemeClr val="bg1">
                      <a:lumMod val="9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latin typeface="思源黑体" panose="020B0500000000000000" charset="-122"/>
              <a:ea typeface="思源黑体" panose="020B0500000000000000" charset="-122"/>
              <a:cs typeface="思源黑体" panose="020B0500000000000000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zh-CN" altLang="en-US" sz="4800" b="1" dirty="0">
                <a:gradFill>
                  <a:gsLst>
                    <a:gs pos="42000">
                      <a:srgbClr val="EC5763"/>
                    </a:gs>
                    <a:gs pos="0">
                      <a:srgbClr val="F28F97"/>
                    </a:gs>
                    <a:gs pos="100000">
                      <a:srgbClr val="E51E2E"/>
                    </a:gs>
                  </a:gsLst>
                  <a:lin ang="5400000" scaled="1"/>
                </a:gra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</a:rPr>
              <a:t>轻量化案例</a:t>
            </a:r>
            <a:endParaRPr lang="zh-CN" altLang="en-US" sz="4800" b="1" dirty="0">
              <a:gradFill>
                <a:gsLst>
                  <a:gs pos="42000">
                    <a:srgbClr val="EC5763"/>
                  </a:gs>
                  <a:gs pos="0">
                    <a:srgbClr val="F28F97"/>
                  </a:gs>
                  <a:gs pos="100000">
                    <a:srgbClr val="E51E2E"/>
                  </a:gs>
                </a:gsLst>
                <a:lin ang="5400000" scaled="1"/>
              </a:gradFill>
              <a:latin typeface="思源黑体" panose="020B0500000000000000" charset="-122"/>
              <a:ea typeface="思源黑体" panose="020B0500000000000000" charset="-122"/>
              <a:cs typeface="思源黑体" panose="020B0500000000000000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8456295" y="4578350"/>
            <a:ext cx="186055" cy="1115695"/>
          </a:xfrm>
          <a:prstGeom prst="downArrow">
            <a:avLst>
              <a:gd name="adj1" fmla="val 37201"/>
              <a:gd name="adj2" fmla="val 159385"/>
            </a:avLst>
          </a:prstGeom>
          <a:gradFill>
            <a:gsLst>
              <a:gs pos="42000">
                <a:srgbClr val="EC5763"/>
              </a:gs>
              <a:gs pos="0">
                <a:srgbClr val="F28F97"/>
              </a:gs>
              <a:gs pos="100000">
                <a:srgbClr val="E51E2E"/>
              </a:gs>
            </a:gsLst>
            <a:lin ang="5400000" scaled="1"/>
          </a:gradFill>
          <a:ln>
            <a:gradFill>
              <a:gsLst>
                <a:gs pos="42000">
                  <a:srgbClr val="EC5763"/>
                </a:gs>
                <a:gs pos="0">
                  <a:srgbClr val="F28F97"/>
                </a:gs>
                <a:gs pos="100000">
                  <a:srgbClr val="E51E2E"/>
                </a:gs>
              </a:gsLst>
              <a:lin ang="5400000" scaled="0"/>
            </a:gra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2" r="3896" b="-265"/>
          <a:stretch>
            <a:fillRect/>
          </a:stretch>
        </p:blipFill>
        <p:spPr>
          <a:xfrm>
            <a:off x="0" y="0"/>
            <a:ext cx="12192000" cy="6962775"/>
          </a:xfrm>
          <a:prstGeom prst="rect">
            <a:avLst/>
          </a:prstGeom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572885" y="2098461"/>
          <a:ext cx="4953000" cy="394779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809115"/>
                <a:gridCol w="3143885"/>
              </a:tblGrid>
              <a:tr h="59182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800" b="0">
                          <a:solidFill>
                            <a:schemeClr val="bg2">
                              <a:lumMod val="90000"/>
                            </a:schemeClr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型号</a:t>
                      </a:r>
                      <a:endParaRPr lang="zh-CN" sz="1800" b="0">
                        <a:solidFill>
                          <a:schemeClr val="bg2">
                            <a:lumMod val="90000"/>
                          </a:schemeClr>
                        </a:solidFill>
                        <a:latin typeface="JetBrains Mono" panose="020B0509020102050004" charset="0"/>
                        <a:ea typeface="思源黑体" panose="020B0500000000000000" charset="-122"/>
                        <a:cs typeface="等线" panose="02010600030101010101" charset="-122"/>
                        <a:sym typeface="+mn-ea"/>
                      </a:endParaRPr>
                    </a:p>
                  </a:txBody>
                  <a:tcPr anchor="ctr" anchorCtr="0">
                    <a:lnL w="9525">
                      <a:noFill/>
                      <a:prstDash val="solid"/>
                    </a:lnL>
                    <a:lnR w="9525">
                      <a:noFill/>
                      <a:prstDash val="solid"/>
                    </a:lnR>
                    <a:lnT w="9525">
                      <a:noFill/>
                      <a:prstDash val="solid"/>
                    </a:lnT>
                    <a:lnB w="9525">
                      <a:noFill/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ClrTx/>
                        <a:buSzTx/>
                        <a:buFontTx/>
                      </a:pP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19</a:t>
                      </a:r>
                      <a:r>
                        <a:rPr lang="en-US" alt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 </a:t>
                      </a: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×</a:t>
                      </a:r>
                      <a:r>
                        <a:rPr lang="en-US" alt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 </a:t>
                      </a: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9.5</a:t>
                      </a:r>
                      <a:r>
                        <a:rPr lang="en-US" alt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 </a:t>
                      </a: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J</a:t>
                      </a:r>
                      <a:endParaRPr lang="zh-CN" sz="1800" b="1">
                        <a:solidFill>
                          <a:srgbClr val="F8FAFC"/>
                        </a:solidFill>
                        <a:latin typeface="JetBrains Mono" panose="020B0509020102050004" charset="0"/>
                        <a:ea typeface="思源黑体" panose="020B0500000000000000" charset="-122"/>
                        <a:cs typeface="等线" panose="02010600030101010101" charset="-122"/>
                        <a:sym typeface="+mn-ea"/>
                      </a:endParaRPr>
                    </a:p>
                  </a:txBody>
                  <a:tcPr anchor="ctr" anchorCtr="0">
                    <a:lnL w="9525">
                      <a:noFill/>
                      <a:prstDash val="solid"/>
                    </a:lnL>
                    <a:lnR w="9525">
                      <a:noFill/>
                      <a:prstDash val="solid"/>
                    </a:lnR>
                    <a:lnT w="9525">
                      <a:noFill/>
                      <a:prstDash val="solid"/>
                    </a:lnT>
                    <a:lnB w="9525">
                      <a:noFill/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800" b="0">
                          <a:solidFill>
                            <a:schemeClr val="bg2">
                              <a:lumMod val="90000"/>
                            </a:schemeClr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设计负载</a:t>
                      </a:r>
                      <a:endParaRPr lang="zh-CN" sz="1800" b="0">
                        <a:solidFill>
                          <a:schemeClr val="bg2">
                            <a:lumMod val="90000"/>
                          </a:schemeClr>
                        </a:solidFill>
                        <a:latin typeface="JetBrains Mono" panose="020B0509020102050004" charset="0"/>
                        <a:ea typeface="思源黑体" panose="020B0500000000000000" charset="-122"/>
                        <a:cs typeface="等线" panose="02010600030101010101" charset="-122"/>
                        <a:sym typeface="+mn-ea"/>
                      </a:endParaRPr>
                    </a:p>
                  </a:txBody>
                  <a:tcPr anchor="ctr" anchorCtr="0">
                    <a:lnL w="9525">
                      <a:noFill/>
                      <a:prstDash val="solid"/>
                    </a:lnL>
                    <a:lnR w="9525">
                      <a:noFill/>
                      <a:prstDash val="solid"/>
                    </a:lnR>
                    <a:lnT w="9525">
                      <a:noFill/>
                      <a:prstDash val="solid"/>
                    </a:lnT>
                    <a:lnB w="9525">
                      <a:noFill/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>
                        <a:lnSpc>
                          <a:spcPct val="100000"/>
                        </a:lnSpc>
                        <a:buClrTx/>
                        <a:buSzTx/>
                        <a:buFontTx/>
                      </a:pP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950</a:t>
                      </a:r>
                      <a:r>
                        <a:rPr lang="en-US" alt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 </a:t>
                      </a: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Kg</a:t>
                      </a:r>
                      <a:endParaRPr lang="zh-CN" sz="1800" b="1">
                        <a:solidFill>
                          <a:srgbClr val="F8FAFC"/>
                        </a:solidFill>
                        <a:latin typeface="JetBrains Mono" panose="020B0509020102050004" charset="0"/>
                        <a:ea typeface="思源黑体" panose="020B0500000000000000" charset="-122"/>
                        <a:cs typeface="等线" panose="02010600030101010101" charset="-122"/>
                        <a:sym typeface="+mn-ea"/>
                      </a:endParaRPr>
                    </a:p>
                  </a:txBody>
                  <a:tcPr anchor="ctr" anchorCtr="0">
                    <a:lnL w="9525">
                      <a:noFill/>
                      <a:prstDash val="solid"/>
                    </a:lnL>
                    <a:lnR w="9525">
                      <a:noFill/>
                      <a:prstDash val="solid"/>
                    </a:lnR>
                    <a:lnT w="9525">
                      <a:noFill/>
                      <a:prstDash val="solid"/>
                    </a:lnT>
                    <a:lnB w="9525">
                      <a:noFill/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800" b="0">
                          <a:solidFill>
                            <a:schemeClr val="bg2">
                              <a:lumMod val="90000"/>
                            </a:schemeClr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13°</a:t>
                      </a:r>
                      <a:r>
                        <a:rPr lang="en-US" altLang="zh-CN" sz="1800" b="0">
                          <a:solidFill>
                            <a:schemeClr val="bg2">
                              <a:lumMod val="90000"/>
                            </a:schemeClr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 </a:t>
                      </a:r>
                      <a:r>
                        <a:rPr lang="zh-CN" sz="1800" b="0">
                          <a:solidFill>
                            <a:schemeClr val="bg2">
                              <a:lumMod val="90000"/>
                            </a:schemeClr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冲击试验</a:t>
                      </a:r>
                      <a:endParaRPr lang="zh-CN" sz="1800" b="0">
                        <a:solidFill>
                          <a:schemeClr val="bg2">
                            <a:lumMod val="90000"/>
                          </a:schemeClr>
                        </a:solidFill>
                        <a:latin typeface="JetBrains Mono" panose="020B0509020102050004" charset="0"/>
                        <a:ea typeface="思源黑体" panose="020B0500000000000000" charset="-122"/>
                        <a:cs typeface="等线" panose="02010600030101010101" charset="-122"/>
                      </a:endParaRPr>
                    </a:p>
                  </a:txBody>
                  <a:tcPr anchor="ctr" anchorCtr="0">
                    <a:lnL w="9525">
                      <a:noFill/>
                      <a:prstDash val="solid"/>
                    </a:lnL>
                    <a:lnR w="9525">
                      <a:noFill/>
                      <a:prstDash val="solid"/>
                    </a:lnR>
                    <a:lnT w="9525">
                      <a:noFill/>
                      <a:prstDash val="solid"/>
                    </a:lnT>
                    <a:lnB w="9525">
                      <a:noFill/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冲击高度</a:t>
                      </a:r>
                      <a:r>
                        <a:rPr lang="en-US" alt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 </a:t>
                      </a: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230</a:t>
                      </a:r>
                      <a:r>
                        <a:rPr lang="en-US" alt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 </a:t>
                      </a: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mm</a:t>
                      </a:r>
                      <a:endParaRPr lang="zh-CN" sz="1800" b="1">
                        <a:solidFill>
                          <a:srgbClr val="F8FAFC"/>
                        </a:solidFill>
                        <a:latin typeface="JetBrains Mono" panose="020B0509020102050004" charset="0"/>
                        <a:ea typeface="思源黑体" panose="020B0500000000000000" charset="-122"/>
                        <a:cs typeface="等线" panose="02010600030101010101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冲锤质量</a:t>
                      </a:r>
                      <a:r>
                        <a:rPr lang="en-US" alt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 </a:t>
                      </a: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720</a:t>
                      </a:r>
                      <a:r>
                        <a:rPr lang="en-US" alt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 </a:t>
                      </a: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Kg</a:t>
                      </a:r>
                      <a:endParaRPr lang="zh-CN" sz="1800" b="1">
                        <a:solidFill>
                          <a:srgbClr val="F8FAFC"/>
                        </a:solidFill>
                        <a:latin typeface="JetBrains Mono" panose="020B0509020102050004" charset="0"/>
                        <a:ea typeface="思源黑体" panose="020B0500000000000000" charset="-122"/>
                        <a:cs typeface="等线" panose="02010600030101010101" charset="-122"/>
                      </a:endParaRPr>
                    </a:p>
                  </a:txBody>
                  <a:tcPr anchor="ctr" anchorCtr="0">
                    <a:lnL w="9525">
                      <a:noFill/>
                      <a:prstDash val="solid"/>
                    </a:lnL>
                    <a:lnR w="9525">
                      <a:noFill/>
                      <a:prstDash val="solid"/>
                    </a:lnR>
                    <a:lnT w="9525">
                      <a:noFill/>
                      <a:prstDash val="solid"/>
                    </a:lnT>
                    <a:lnB w="9525">
                      <a:noFill/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800" b="0">
                          <a:solidFill>
                            <a:schemeClr val="bg2">
                              <a:lumMod val="90000"/>
                            </a:schemeClr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弯曲疲劳试验</a:t>
                      </a:r>
                      <a:endParaRPr lang="zh-CN" sz="1800" b="0">
                        <a:solidFill>
                          <a:schemeClr val="bg2">
                            <a:lumMod val="90000"/>
                          </a:schemeClr>
                        </a:solidFill>
                        <a:latin typeface="JetBrains Mono" panose="020B0509020102050004" charset="0"/>
                        <a:ea typeface="思源黑体" panose="020B0500000000000000" charset="-122"/>
                        <a:cs typeface="等线" panose="02010600030101010101" charset="-122"/>
                      </a:endParaRPr>
                    </a:p>
                  </a:txBody>
                  <a:tcPr anchor="ctr" anchorCtr="0">
                    <a:lnL w="9525">
                      <a:noFill/>
                      <a:prstDash val="solid"/>
                    </a:lnL>
                    <a:lnR w="9525">
                      <a:noFill/>
                      <a:prstDash val="solid"/>
                    </a:lnR>
                    <a:lnT w="9525">
                      <a:noFill/>
                      <a:prstDash val="solid"/>
                    </a:lnT>
                    <a:lnB w="9525">
                      <a:noFill/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弯曲力矩</a:t>
                      </a:r>
                      <a:r>
                        <a:rPr lang="en-US" alt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 </a:t>
                      </a: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4650</a:t>
                      </a:r>
                      <a:r>
                        <a:rPr lang="en-US" alt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 </a:t>
                      </a: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Nm</a:t>
                      </a:r>
                      <a:endParaRPr lang="zh-CN" sz="1800" b="1">
                        <a:solidFill>
                          <a:srgbClr val="F8FAFC"/>
                        </a:solidFill>
                        <a:latin typeface="JetBrains Mono" panose="020B0509020102050004" charset="0"/>
                        <a:ea typeface="思源黑体" panose="020B0500000000000000" charset="-122"/>
                        <a:cs typeface="等线" panose="02010600030101010101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最低循环次数</a:t>
                      </a:r>
                      <a:r>
                        <a:rPr lang="en-US" alt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 </a:t>
                      </a: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20</a:t>
                      </a:r>
                      <a:r>
                        <a:rPr lang="en-US" alt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 </a:t>
                      </a: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W</a:t>
                      </a:r>
                      <a:endParaRPr lang="zh-CN" sz="1800" b="1">
                        <a:solidFill>
                          <a:srgbClr val="F8FAFC"/>
                        </a:solidFill>
                        <a:latin typeface="JetBrains Mono" panose="020B0509020102050004" charset="0"/>
                        <a:ea typeface="思源黑体" panose="020B0500000000000000" charset="-122"/>
                        <a:cs typeface="等线" panose="02010600030101010101" charset="-122"/>
                      </a:endParaRPr>
                    </a:p>
                  </a:txBody>
                  <a:tcPr anchor="ctr" anchorCtr="0">
                    <a:lnL w="9525">
                      <a:noFill/>
                      <a:prstDash val="solid"/>
                    </a:lnL>
                    <a:lnR w="9525">
                      <a:noFill/>
                      <a:prstDash val="solid"/>
                    </a:lnR>
                    <a:lnT w="9525">
                      <a:noFill/>
                      <a:prstDash val="solid"/>
                    </a:lnT>
                    <a:lnB w="9525">
                      <a:noFill/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800" b="0">
                          <a:solidFill>
                            <a:schemeClr val="bg2">
                              <a:lumMod val="90000"/>
                            </a:schemeClr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径向疲劳试验</a:t>
                      </a:r>
                      <a:endParaRPr lang="zh-CN" sz="1800" b="0">
                        <a:solidFill>
                          <a:schemeClr val="bg2">
                            <a:lumMod val="90000"/>
                          </a:schemeClr>
                        </a:solidFill>
                        <a:latin typeface="JetBrains Mono" panose="020B0509020102050004" charset="0"/>
                        <a:ea typeface="思源黑体" panose="020B0500000000000000" charset="-122"/>
                        <a:cs typeface="等线" panose="02010600030101010101" charset="-122"/>
                      </a:endParaRPr>
                    </a:p>
                  </a:txBody>
                  <a:tcPr anchor="ctr" anchorCtr="0">
                    <a:lnL w="9525">
                      <a:noFill/>
                      <a:prstDash val="solid"/>
                    </a:lnL>
                    <a:lnR w="9525">
                      <a:noFill/>
                      <a:prstDash val="solid"/>
                    </a:lnR>
                    <a:lnT w="9525">
                      <a:noFill/>
                      <a:prstDash val="solid"/>
                    </a:lnT>
                    <a:lnB w="9525">
                      <a:noFill/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径向载荷</a:t>
                      </a:r>
                      <a:r>
                        <a:rPr lang="en-US" alt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 </a:t>
                      </a: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21375</a:t>
                      </a:r>
                      <a:r>
                        <a:rPr lang="en-US" alt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 </a:t>
                      </a: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N</a:t>
                      </a:r>
                      <a:endParaRPr lang="zh-CN" sz="1800" b="1">
                        <a:solidFill>
                          <a:srgbClr val="F8FAFC"/>
                        </a:solidFill>
                        <a:latin typeface="JetBrains Mono" panose="020B0509020102050004" charset="0"/>
                        <a:ea typeface="思源黑体" panose="020B0500000000000000" charset="-122"/>
                        <a:cs typeface="等线" panose="02010600030101010101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最低循环次数</a:t>
                      </a:r>
                      <a:r>
                        <a:rPr lang="en-US" alt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  <a:sym typeface="+mn-ea"/>
                        </a:rPr>
                        <a:t> </a:t>
                      </a: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100</a:t>
                      </a:r>
                      <a:r>
                        <a:rPr lang="en-US" alt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 </a:t>
                      </a:r>
                      <a:r>
                        <a:rPr lang="zh-CN" sz="1800" b="1">
                          <a:solidFill>
                            <a:srgbClr val="F8FAFC"/>
                          </a:solidFill>
                          <a:latin typeface="JetBrains Mono" panose="020B0509020102050004" charset="0"/>
                          <a:ea typeface="思源黑体" panose="020B0500000000000000" charset="-122"/>
                          <a:cs typeface="等线" panose="02010600030101010101" charset="-122"/>
                        </a:rPr>
                        <a:t>W</a:t>
                      </a:r>
                      <a:endParaRPr lang="zh-CN" sz="1800" b="1">
                        <a:solidFill>
                          <a:srgbClr val="F8FAFC"/>
                        </a:solidFill>
                        <a:latin typeface="JetBrains Mono" panose="020B0509020102050004" charset="0"/>
                        <a:ea typeface="思源黑体" panose="020B0500000000000000" charset="-122"/>
                        <a:cs typeface="等线" panose="02010600030101010101" charset="-122"/>
                      </a:endParaRPr>
                    </a:p>
                  </a:txBody>
                  <a:tcPr anchor="ctr" anchorCtr="0">
                    <a:lnL w="9525">
                      <a:noFill/>
                      <a:prstDash val="solid"/>
                    </a:lnL>
                    <a:lnR w="9525">
                      <a:noFill/>
                      <a:prstDash val="solid"/>
                    </a:lnR>
                    <a:lnT w="9525">
                      <a:noFill/>
                      <a:prstDash val="solid"/>
                    </a:lnT>
                    <a:lnB w="9525">
                      <a:noFill/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5"/>
          <p:cNvSpPr txBox="1">
            <a:spLocks noGrp="1"/>
          </p:cNvSpPr>
          <p:nvPr/>
        </p:nvSpPr>
        <p:spPr>
          <a:xfrm>
            <a:off x="6677025" y="288290"/>
            <a:ext cx="4145280" cy="170688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4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  <a:sym typeface="+mn-ea"/>
              </a:rPr>
              <a:t>特斯拉Model Y</a:t>
            </a:r>
            <a:r>
              <a:rPr lang="en-US" altLang="zh-CN" sz="4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  <a:sym typeface="+mn-ea"/>
              </a:rPr>
              <a:t> </a:t>
            </a:r>
            <a:endParaRPr lang="en-US" altLang="zh-CN" sz="4000" b="1" dirty="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atin typeface="JetBrains Mono" panose="020B0509020102050004" charset="0"/>
              <a:ea typeface="思源黑体" panose="020B0500000000000000" charset="-122"/>
              <a:cs typeface="JetBrains Mono NL ExtraBold" panose="02000009000000000000" pitchFamily="49" charset="0"/>
              <a:sym typeface="+mn-ea"/>
            </a:endParaRPr>
          </a:p>
          <a:p>
            <a:pPr lvl="0" algn="r">
              <a:lnSpc>
                <a:spcPct val="150000"/>
              </a:lnSpc>
              <a:buClrTx/>
              <a:buSzTx/>
              <a:buFontTx/>
            </a:pPr>
            <a:r>
              <a:rPr lang="en-US" altLang="zh-CN" sz="3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  <a:sym typeface="+mn-ea"/>
              </a:rPr>
              <a:t>—</a:t>
            </a:r>
            <a:r>
              <a:rPr lang="en-US" altLang="zh-CN" sz="3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  <a:sym typeface="+mn-ea"/>
              </a:rPr>
              <a:t>—</a:t>
            </a:r>
            <a:r>
              <a:rPr lang="zh-CN" altLang="en-US" sz="3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  <a:sym typeface="+mn-ea"/>
              </a:rPr>
              <a:t>基础数据</a:t>
            </a:r>
            <a:endParaRPr lang="zh-CN" altLang="en-US" sz="3000" b="1" dirty="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atin typeface="JetBrains Mono" panose="020B0509020102050004" charset="0"/>
              <a:ea typeface="思源黑体" panose="020B0500000000000000" charset="-122"/>
              <a:cs typeface="JetBrains Mono NL ExtraBold" panose="02000009000000000000" pitchFamily="49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494780" y="2888615"/>
            <a:ext cx="5123180" cy="20008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lnSpc>
                <a:spcPct val="200000"/>
              </a:lnSpc>
              <a:buClrTx/>
              <a:buSzTx/>
              <a:buFontTx/>
            </a:pPr>
            <a:r>
              <a:rPr lang="zh-CN" altLang="en-US" sz="2000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原始版作为性能基线；弯曲项相对较低，减重前先复核轮辐根部、轮辋—轮辐过渡和中心连接。</a:t>
            </a:r>
            <a:endParaRPr lang="zh-CN" altLang="en-US" sz="2000">
              <a:solidFill>
                <a:schemeClr val="bg2">
                  <a:lumMod val="90000"/>
                </a:schemeClr>
              </a:solidFill>
              <a:latin typeface="JetBrains Mono" panose="020B0509020102050004" charset="0"/>
              <a:ea typeface="思源黑体" panose="020B0500000000000000" charset="-122"/>
              <a:cs typeface="等线" panose="0201060003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64630" y="706120"/>
            <a:ext cx="4759325" cy="21818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4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</a:rPr>
              <a:t>原始版</a:t>
            </a:r>
            <a:endParaRPr lang="zh-CN" altLang="en-US" sz="4000" b="1" dirty="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atin typeface="JetBrains Mono" panose="020B0509020102050004" charset="0"/>
              <a:ea typeface="思源黑体" panose="020B0500000000000000" charset="-122"/>
              <a:cs typeface="JetBrains Mono NL ExtraBold" panose="02000009000000000000" pitchFamily="49" charset="0"/>
            </a:endParaRPr>
          </a:p>
          <a:p>
            <a:pPr algn="r">
              <a:lnSpc>
                <a:spcPct val="200000"/>
              </a:lnSpc>
            </a:pPr>
            <a:r>
              <a:rPr lang="en-US" altLang="zh-CN" sz="28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</a:rPr>
              <a:t>10.32kg</a:t>
            </a:r>
            <a:r>
              <a:rPr lang="zh-CN" altLang="en-US" sz="28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</a:rPr>
              <a:t> </a:t>
            </a:r>
            <a:endParaRPr lang="zh-CN" altLang="en-US" sz="2800" b="1" dirty="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atin typeface="JetBrains Mono" panose="020B0509020102050004" charset="0"/>
              <a:ea typeface="思源黑体" panose="020B0500000000000000" charset="-122"/>
              <a:cs typeface="JetBrains Mono NL ExtraBold" panose="02000009000000000000" pitchFamily="49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94780" y="2887980"/>
            <a:ext cx="5236845" cy="25209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lnSpc>
                <a:spcPct val="200000"/>
              </a:lnSpc>
              <a:buClrTx/>
              <a:buSzTx/>
              <a:buFontTx/>
            </a:pPr>
            <a:r>
              <a:rPr lang="zh-CN" altLang="en-US" sz="2000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在原始版基础上进行</a:t>
            </a:r>
            <a:r>
              <a:rPr lang="zh-CN" altLang="en-US" sz="2000" b="1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结构减重</a:t>
            </a:r>
            <a:r>
              <a:rPr lang="zh-CN" altLang="en-US" sz="2000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，弯曲与径向指标提升，应力峰值不变</a:t>
            </a:r>
            <a:r>
              <a:rPr lang="en-US" altLang="zh-CN" sz="2000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，</a:t>
            </a:r>
            <a:r>
              <a:rPr lang="zh-CN" altLang="en-US" sz="2000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满足生产水平；继续减重，</a:t>
            </a:r>
            <a:r>
              <a:rPr lang="zh-CN" altLang="en-US" sz="2000" b="1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材料调整</a:t>
            </a:r>
            <a:r>
              <a:rPr lang="zh-CN" altLang="en-US" sz="2000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集中在</a:t>
            </a:r>
            <a:r>
              <a:rPr lang="zh-CN" altLang="en-US" sz="2000" b="1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轮辐截面</a:t>
            </a:r>
            <a:r>
              <a:rPr lang="zh-CN" altLang="en-US" sz="2000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和</a:t>
            </a:r>
            <a:r>
              <a:rPr lang="zh-CN" altLang="en-US" sz="2000" b="1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轮辋连接区</a:t>
            </a:r>
            <a:r>
              <a:rPr lang="zh-CN" altLang="en-US" sz="2000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。</a:t>
            </a:r>
            <a:endParaRPr lang="zh-CN" altLang="en-US" sz="2000">
              <a:solidFill>
                <a:schemeClr val="bg2">
                  <a:lumMod val="90000"/>
                </a:schemeClr>
              </a:solidFill>
              <a:latin typeface="JetBrains Mono" panose="020B0509020102050004" charset="0"/>
              <a:ea typeface="思源黑体" panose="020B0500000000000000" charset="-122"/>
              <a:cs typeface="等线" panose="0201060003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94780" y="588010"/>
            <a:ext cx="5236845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4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</a:rPr>
              <a:t>响应版</a:t>
            </a:r>
            <a:endParaRPr lang="zh-CN" altLang="en-US" sz="4000" b="1" dirty="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atin typeface="JetBrains Mono" panose="020B0509020102050004" charset="0"/>
              <a:ea typeface="思源黑体" panose="020B0500000000000000" charset="-122"/>
              <a:cs typeface="JetBrains Mono NL ExtraBold" panose="02000009000000000000" pitchFamily="49" charset="0"/>
            </a:endParaRPr>
          </a:p>
          <a:p>
            <a:pPr algn="r">
              <a:lnSpc>
                <a:spcPct val="200000"/>
              </a:lnSpc>
            </a:pPr>
            <a:r>
              <a:rPr lang="en-US" altLang="zh-CN" sz="28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</a:rPr>
              <a:t>9.5kg </a:t>
            </a:r>
            <a:r>
              <a:rPr lang="en-US" altLang="zh-CN" sz="2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</a:rPr>
              <a:t>（1.41kg</a:t>
            </a:r>
            <a:r>
              <a:rPr lang="en-US" altLang="zh-CN" sz="2000" b="1" dirty="0">
                <a:solidFill>
                  <a:srgbClr val="FF0000"/>
                </a:soli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  <a:sym typeface="+mn-ea"/>
              </a:rPr>
              <a:t>⬇</a:t>
            </a:r>
            <a:r>
              <a:rPr lang="en-US" altLang="zh-CN" sz="2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  <a:sym typeface="+mn-ea"/>
              </a:rPr>
              <a:t>）</a:t>
            </a:r>
            <a:r>
              <a:rPr lang="zh-CN" altLang="en-US" sz="28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</a:rPr>
              <a:t> </a:t>
            </a:r>
            <a:endParaRPr lang="zh-CN" altLang="en-US" sz="2800" b="1" dirty="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atin typeface="JetBrains Mono" panose="020B0509020102050004" charset="0"/>
              <a:ea typeface="思源黑体" panose="020B0500000000000000" charset="-122"/>
              <a:cs typeface="JetBrains Mono NL ExtraBold" panose="02000009000000000000" pitchFamily="49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495415" y="808990"/>
            <a:ext cx="523621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4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</a:rPr>
              <a:t>生产版</a:t>
            </a:r>
            <a:endParaRPr lang="zh-CN" altLang="en-US" sz="4000" b="1" dirty="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atin typeface="JetBrains Mono" panose="020B0509020102050004" charset="0"/>
              <a:ea typeface="思源黑体" panose="020B0500000000000000" charset="-122"/>
              <a:cs typeface="JetBrains Mono NL ExtraBold" panose="02000009000000000000" pitchFamily="49" charset="0"/>
            </a:endParaRPr>
          </a:p>
          <a:p>
            <a:pPr algn="r">
              <a:lnSpc>
                <a:spcPct val="200000"/>
              </a:lnSpc>
            </a:pPr>
            <a:r>
              <a:rPr lang="en-US" altLang="zh-CN" sz="28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</a:rPr>
              <a:t>8.09kg </a:t>
            </a:r>
            <a:r>
              <a:rPr lang="en-US" altLang="zh-CN" sz="2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  <a:sym typeface="+mn-ea"/>
              </a:rPr>
              <a:t>（2.23</a:t>
            </a:r>
            <a:r>
              <a:rPr lang="en-US" altLang="zh-CN" sz="2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  <a:sym typeface="+mn-ea"/>
              </a:rPr>
              <a:t>k</a:t>
            </a:r>
            <a:r>
              <a:rPr lang="en-US" altLang="zh-CN" sz="2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  <a:sym typeface="+mn-ea"/>
              </a:rPr>
              <a:t>g</a:t>
            </a:r>
            <a:r>
              <a:rPr lang="en-US" altLang="zh-CN" sz="2000" b="1" dirty="0">
                <a:solidFill>
                  <a:srgbClr val="FF0000"/>
                </a:soli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  <a:sym typeface="+mn-ea"/>
              </a:rPr>
              <a:t>⬇</a:t>
            </a:r>
            <a:r>
              <a:rPr lang="en-US" altLang="zh-CN" sz="20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  <a:sym typeface="+mn-ea"/>
              </a:rPr>
              <a:t>）</a:t>
            </a:r>
            <a:r>
              <a:rPr lang="zh-CN" altLang="en-US" sz="2800" b="1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3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JetBrains Mono" panose="020B0509020102050004" charset="0"/>
                <a:ea typeface="思源黑体" panose="020B0500000000000000" charset="-122"/>
                <a:cs typeface="JetBrains Mono NL ExtraBold" panose="02000009000000000000" pitchFamily="49" charset="0"/>
              </a:rPr>
              <a:t> </a:t>
            </a:r>
            <a:endParaRPr lang="zh-CN" altLang="en-US" sz="2800" b="1" dirty="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atin typeface="JetBrains Mono" panose="020B0509020102050004" charset="0"/>
              <a:ea typeface="思源黑体" panose="020B0500000000000000" charset="-122"/>
              <a:cs typeface="JetBrains Mono NL ExtraBold" panose="02000009000000000000" pitchFamily="49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95415" y="3248025"/>
            <a:ext cx="5236845" cy="25209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lnSpc>
                <a:spcPct val="200000"/>
              </a:lnSpc>
              <a:buClrTx/>
              <a:buSzTx/>
              <a:buFontTx/>
            </a:pPr>
            <a:r>
              <a:rPr lang="zh-CN" altLang="en-US" sz="2000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在响应版基础上进一步减重至极致，保证应力峰值不变的情况下</a:t>
            </a:r>
            <a:r>
              <a:rPr lang="en-US" altLang="zh-CN" sz="2000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，</a:t>
            </a:r>
            <a:r>
              <a:rPr lang="zh-CN" altLang="en-US" sz="2000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整体应力分布更均匀</a:t>
            </a:r>
            <a:r>
              <a:rPr lang="en-US" altLang="zh-CN" sz="2000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，</a:t>
            </a:r>
            <a:r>
              <a:rPr lang="zh-CN" altLang="en-US" sz="2000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以实现</a:t>
            </a:r>
            <a:r>
              <a:rPr lang="zh-CN" altLang="en-US" sz="2000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极致轻量化</a:t>
            </a:r>
            <a:r>
              <a:rPr lang="en-US" altLang="zh-CN" sz="2000">
                <a:solidFill>
                  <a:schemeClr val="bg2">
                    <a:lumMod val="90000"/>
                  </a:schemeClr>
                </a:solidFill>
                <a:latin typeface="JetBrains Mono" panose="020B0509020102050004" charset="0"/>
                <a:ea typeface="思源黑体" panose="020B0500000000000000" charset="-122"/>
                <a:cs typeface="等线" panose="02010600030101010101" charset="-122"/>
                <a:sym typeface="+mn-ea"/>
              </a:rPr>
              <a:t>。</a:t>
            </a:r>
            <a:endParaRPr lang="zh-CN" altLang="en-US" sz="2000">
              <a:solidFill>
                <a:schemeClr val="bg2">
                  <a:lumMod val="90000"/>
                </a:schemeClr>
              </a:solidFill>
              <a:latin typeface="JetBrains Mono" panose="020B0509020102050004" charset="0"/>
              <a:ea typeface="思源黑体" panose="020B0500000000000000" charset="-122"/>
              <a:cs typeface="等线" panose="0201060003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DIAGRAM_VIRTUALLY_FRAME" val="{&quot;height&quot;:360.4,&quot;left&quot;:1.9,&quot;top&quot;:151.15,&quot;width&quot;:1100.5083464566928}"/>
</p:tagLst>
</file>

<file path=ppt/tags/tag2.xml><?xml version="1.0" encoding="utf-8"?>
<p:tagLst xmlns:p="http://schemas.openxmlformats.org/presentationml/2006/main">
  <p:tag name="KSO_WM_DIAGRAM_VIRTUALLY_FRAME" val="{&quot;height&quot;:360.4,&quot;left&quot;:1.9,&quot;top&quot;:151.15,&quot;width&quot;:1100.5083464566928}"/>
</p:tagLst>
</file>

<file path=ppt/tags/tag3.xml><?xml version="1.0" encoding="utf-8"?>
<p:tagLst xmlns:p="http://schemas.openxmlformats.org/presentationml/2006/main">
  <p:tag name="KSO_WM_DIAGRAM_VIRTUALLY_FRAME" val="{&quot;height&quot;:360.4,&quot;left&quot;:1.9,&quot;top&quot;:151.15,&quot;width&quot;:1100.5083464566928}"/>
</p:tagLst>
</file>

<file path=ppt/tags/tag4.xml><?xml version="1.0" encoding="utf-8"?>
<p:tagLst xmlns:p="http://schemas.openxmlformats.org/presentationml/2006/main">
  <p:tag name="KSO_WM_DIAGRAM_VIRTUALLY_FRAME" val="{&quot;height&quot;:360.4,&quot;left&quot;:1.9,&quot;top&quot;:151.15,&quot;width&quot;:1100.5083464566928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</Words>
  <Application>WPS 演示</Application>
  <PresentationFormat>宽屏</PresentationFormat>
  <Paragraphs>48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Wingdings</vt:lpstr>
      <vt:lpstr>JetBrains Mono</vt:lpstr>
      <vt:lpstr>思源黑体</vt:lpstr>
      <vt:lpstr>JetBrains Mono NL ExtraBold</vt:lpstr>
      <vt:lpstr>等线</vt:lpstr>
      <vt:lpstr>微软雅黑</vt:lpstr>
      <vt:lpstr>Arial Unicode MS</vt:lpstr>
      <vt:lpstr>等线 Light</vt:lpstr>
      <vt:lpstr>Calibri</vt:lpstr>
      <vt:lpstr>Crunch ExtraBold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序人 钟</dc:creator>
  <cp:lastModifiedBy>低空飞行derrrrr</cp:lastModifiedBy>
  <cp:revision>18</cp:revision>
  <dcterms:created xsi:type="dcterms:W3CDTF">2026-08-19T06:08:00Z</dcterms:created>
  <dcterms:modified xsi:type="dcterms:W3CDTF">2026-09-02T02:48:35Z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2052-12.1.0.28043</vt:lpwstr>
  </property>
  <property fmtid="{D5CDD505-2E9C-101B-9397-08002B2CF9AE}" pid="3" name="ICV">
    <vt:lpwstr>631380F7BC214CCD8158C71DFABC6E0C_12</vt:lpwstr>
  </property>
</Properties>
</file>